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84" r:id="rId3"/>
    <p:sldId id="285" r:id="rId4"/>
    <p:sldId id="269" r:id="rId5"/>
    <p:sldId id="290" r:id="rId6"/>
    <p:sldId id="266" r:id="rId7"/>
    <p:sldId id="301" r:id="rId8"/>
    <p:sldId id="297" r:id="rId9"/>
    <p:sldId id="292" r:id="rId10"/>
    <p:sldId id="295" r:id="rId11"/>
    <p:sldId id="300" r:id="rId12"/>
    <p:sldId id="302" r:id="rId13"/>
    <p:sldId id="298" r:id="rId14"/>
    <p:sldId id="299" r:id="rId15"/>
    <p:sldId id="306" r:id="rId16"/>
    <p:sldId id="305" r:id="rId17"/>
    <p:sldId id="307" r:id="rId18"/>
    <p:sldId id="270" r:id="rId19"/>
  </p:sldIdLst>
  <p:sldSz cx="12192000" cy="6858000"/>
  <p:notesSz cx="6858000" cy="9144000"/>
  <p:embeddedFontLst>
    <p:embeddedFont>
      <p:font typeface="Noto Sans KR Black" panose="020B0600000101010101" charset="-127"/>
      <p:bold r:id="rId20"/>
    </p:embeddedFont>
    <p:embeddedFont>
      <p:font typeface="Noto Sans KR Bold" panose="020B0600000101010101" charset="-127"/>
      <p:bold r:id="rId21"/>
    </p:embeddedFont>
    <p:embeddedFont>
      <p:font typeface="Noto Sans KR Medium" panose="020B0600000101010101" charset="-127"/>
      <p:regular r:id="rId22"/>
    </p:embeddedFont>
    <p:embeddedFont>
      <p:font typeface="Noto Sans KR Regular" panose="020B0600000101010101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8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0000FF"/>
    <a:srgbClr val="44499C"/>
    <a:srgbClr val="BBBBBB"/>
    <a:srgbClr val="DDDDDD"/>
    <a:srgbClr val="FAF7FF"/>
    <a:srgbClr val="EEEEEE"/>
    <a:srgbClr val="262626"/>
    <a:srgbClr val="62626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88" autoAdjust="0"/>
    <p:restoredTop sz="96513" autoAdjust="0"/>
  </p:normalViewPr>
  <p:slideViewPr>
    <p:cSldViewPr snapToGrid="0" showGuides="1">
      <p:cViewPr varScale="1">
        <p:scale>
          <a:sx n="82" d="100"/>
          <a:sy n="82" d="100"/>
        </p:scale>
        <p:origin x="11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2024-06-13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1109957" y="1801884"/>
            <a:ext cx="4251892" cy="89812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Automotive</a:t>
            </a:r>
          </a:p>
          <a:p>
            <a:r>
              <a:rPr lang="en-US" altLang="ko-KR" sz="28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Artificial Intelligence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9A0D5-C454-400A-8C39-C15340C52F70}"/>
              </a:ext>
            </a:extLst>
          </p:cNvPr>
          <p:cNvSpPr txBox="1"/>
          <p:nvPr/>
        </p:nvSpPr>
        <p:spPr>
          <a:xfrm>
            <a:off x="1109957" y="3070244"/>
            <a:ext cx="2562355" cy="5595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4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600000101010101" charset="-127"/>
                <a:ea typeface="Noto Sans KR Bold" panose="020B0600000101010101" charset="-127"/>
              </a:rPr>
              <a:t>Final Project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C36E0FF-5414-4A49-B4BF-CEB1B1BDDE58}"/>
              </a:ext>
            </a:extLst>
          </p:cNvPr>
          <p:cNvSpPr txBox="1"/>
          <p:nvPr/>
        </p:nvSpPr>
        <p:spPr>
          <a:xfrm>
            <a:off x="7707130" y="4909531"/>
            <a:ext cx="3220163" cy="106740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Smart Mobility Engineering</a:t>
            </a:r>
          </a:p>
          <a:p>
            <a:pPr algn="r">
              <a:lnSpc>
                <a:spcPct val="150000"/>
              </a:lnSpc>
            </a:pPr>
            <a:r>
              <a:rPr lang="en-US" altLang="ko-KR" sz="16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12215531 </a:t>
            </a:r>
            <a:r>
              <a:rPr lang="ko-KR" altLang="en-US" sz="16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구준회</a:t>
            </a:r>
            <a:r>
              <a:rPr lang="en-US" altLang="ko-KR" sz="16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12215336 </a:t>
            </a:r>
            <a:r>
              <a:rPr lang="ko-KR" altLang="en-US" sz="16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박재일</a:t>
            </a:r>
            <a:endParaRPr lang="en-US" altLang="ko-KR" sz="16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algn="r"/>
            <a:r>
              <a:rPr lang="en-US" altLang="ko-KR" sz="16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12215334 </a:t>
            </a:r>
            <a:r>
              <a:rPr lang="ko-KR" altLang="en-US" sz="16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김건우</a:t>
            </a:r>
            <a:r>
              <a:rPr lang="en-US" altLang="ko-KR" sz="16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 12223627 </a:t>
            </a:r>
            <a:r>
              <a:rPr lang="ko-KR" altLang="en-US" sz="16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김재성</a:t>
            </a:r>
            <a:endParaRPr lang="en-US" altLang="ko-KR" sz="16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4459260-29F7-357E-07E4-B13FAEEFB021}"/>
              </a:ext>
            </a:extLst>
          </p:cNvPr>
          <p:cNvCxnSpPr>
            <a:cxnSpLocks/>
          </p:cNvCxnSpPr>
          <p:nvPr/>
        </p:nvCxnSpPr>
        <p:spPr>
          <a:xfrm>
            <a:off x="1117854" y="2859771"/>
            <a:ext cx="41801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2F3409-0F45-E9A0-77CA-A0638A7893DB}"/>
              </a:ext>
            </a:extLst>
          </p:cNvPr>
          <p:cNvSpPr txBox="1"/>
          <p:nvPr/>
        </p:nvSpPr>
        <p:spPr>
          <a:xfrm>
            <a:off x="1117853" y="3605741"/>
            <a:ext cx="5975515" cy="65190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600000101010101" charset="-127"/>
                <a:ea typeface="Noto Sans KR Bold" panose="020B0600000101010101" charset="-127"/>
              </a:rPr>
              <a:t>Presentation</a:t>
            </a:r>
          </a:p>
        </p:txBody>
      </p:sp>
      <p:pic>
        <p:nvPicPr>
          <p:cNvPr id="7" name="그림 6" descr="인하대학교 - 위키백과, 우리 모두의 백과사전">
            <a:extLst>
              <a:ext uri="{FF2B5EF4-FFF2-40B4-BE49-F238E27FC236}">
                <a16:creationId xmlns:a16="http://schemas.microsoft.com/office/drawing/2014/main" id="{9216A284-AC91-3864-31D2-F7F37411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b="12631"/>
          <a:stretch/>
        </p:blipFill>
        <p:spPr bwMode="auto">
          <a:xfrm>
            <a:off x="7383303" y="1352447"/>
            <a:ext cx="3867819" cy="31145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502DB9-44AB-7790-F8D1-36CDB33C0589}"/>
              </a:ext>
            </a:extLst>
          </p:cNvPr>
          <p:cNvSpPr txBox="1"/>
          <p:nvPr/>
        </p:nvSpPr>
        <p:spPr>
          <a:xfrm>
            <a:off x="10476819" y="6350248"/>
            <a:ext cx="1115741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600000101010101" charset="-127"/>
                <a:ea typeface="Noto Sans KR Medium" panose="020B0600000101010101" charset="-127"/>
              </a:rPr>
              <a:t>2024.06.13</a:t>
            </a:r>
          </a:p>
        </p:txBody>
      </p: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64F5BF-9DEB-E3A0-2F2D-052D74D843A8}"/>
              </a:ext>
            </a:extLst>
          </p:cNvPr>
          <p:cNvGrpSpPr/>
          <p:nvPr/>
        </p:nvGrpSpPr>
        <p:grpSpPr>
          <a:xfrm>
            <a:off x="3516339" y="1239443"/>
            <a:ext cx="5347724" cy="4644019"/>
            <a:chOff x="-2297701" y="1245451"/>
            <a:chExt cx="13298493" cy="44189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F90129-9C58-5E2D-B4C7-902C1C8BC75C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43E9FE-368A-1BB2-02EF-BC6919405858}"/>
                </a:ext>
              </a:extLst>
            </p:cNvPr>
            <p:cNvSpPr/>
            <p:nvPr/>
          </p:nvSpPr>
          <p:spPr>
            <a:xfrm>
              <a:off x="3550357" y="1245451"/>
              <a:ext cx="1602372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비교</a:t>
              </a:r>
              <a:endPara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05C005-3AE4-E7B4-7BF7-03E048E0605C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5FD46-60CA-2EAC-8ADD-A8FB19B329F3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딥러닝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DD35D-633A-B2CC-3775-77865224FDB4}"/>
              </a:ext>
            </a:extLst>
          </p:cNvPr>
          <p:cNvSpPr txBox="1"/>
          <p:nvPr/>
        </p:nvSpPr>
        <p:spPr>
          <a:xfrm>
            <a:off x="1486498" y="1239443"/>
            <a:ext cx="87016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사용 모델 비교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A88BFD-E6A5-40D8-A899-DF827E83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30118" y="1633500"/>
            <a:ext cx="3931763" cy="42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859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64F5BF-9DEB-E3A0-2F2D-052D74D843A8}"/>
              </a:ext>
            </a:extLst>
          </p:cNvPr>
          <p:cNvGrpSpPr/>
          <p:nvPr/>
        </p:nvGrpSpPr>
        <p:grpSpPr>
          <a:xfrm>
            <a:off x="1320310" y="1519943"/>
            <a:ext cx="4805265" cy="4632112"/>
            <a:chOff x="-2297701" y="1255311"/>
            <a:chExt cx="13298493" cy="440905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F90129-9C58-5E2D-B4C7-902C1C8BC75C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43E9FE-368A-1BB2-02EF-BC6919405858}"/>
                </a:ext>
              </a:extLst>
            </p:cNvPr>
            <p:cNvSpPr/>
            <p:nvPr/>
          </p:nvSpPr>
          <p:spPr>
            <a:xfrm>
              <a:off x="1783657" y="1255311"/>
              <a:ext cx="5503067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Data Augmentation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D182A8-7B01-5C10-662D-9C255663ACE6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C474D-CBBC-0EBA-8274-90AC407AFD8A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딥러닝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E9E40-B717-6494-F9E6-1F4B4E29F0E4}"/>
              </a:ext>
            </a:extLst>
          </p:cNvPr>
          <p:cNvSpPr txBox="1"/>
          <p:nvPr/>
        </p:nvSpPr>
        <p:spPr>
          <a:xfrm>
            <a:off x="1486498" y="1239443"/>
            <a:ext cx="121705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Augmentation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C34347-B966-E900-88AE-F076258589A2}"/>
              </a:ext>
            </a:extLst>
          </p:cNvPr>
          <p:cNvGrpSpPr/>
          <p:nvPr/>
        </p:nvGrpSpPr>
        <p:grpSpPr>
          <a:xfrm>
            <a:off x="6401004" y="1519942"/>
            <a:ext cx="4805265" cy="4632113"/>
            <a:chOff x="-2297701" y="1255310"/>
            <a:chExt cx="13298493" cy="4409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627D94-8ACB-A32A-4809-0C8181D94C74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50E189-175E-7A15-3753-C53508D05DC6}"/>
                </a:ext>
              </a:extLst>
            </p:cNvPr>
            <p:cNvSpPr/>
            <p:nvPr/>
          </p:nvSpPr>
          <p:spPr>
            <a:xfrm>
              <a:off x="3320571" y="1255310"/>
              <a:ext cx="2379787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Result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0F3E2C-F634-F1F9-C1C2-EC3CFD521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60" y="3021757"/>
            <a:ext cx="41433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789207-F754-DA71-5911-B4A2223E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97" y="2524701"/>
            <a:ext cx="4421726" cy="259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2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64F5BF-9DEB-E3A0-2F2D-052D74D843A8}"/>
              </a:ext>
            </a:extLst>
          </p:cNvPr>
          <p:cNvGrpSpPr/>
          <p:nvPr/>
        </p:nvGrpSpPr>
        <p:grpSpPr>
          <a:xfrm>
            <a:off x="1320310" y="1823328"/>
            <a:ext cx="4805265" cy="3752246"/>
            <a:chOff x="-2297701" y="1255310"/>
            <a:chExt cx="13298493" cy="440905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F90129-9C58-5E2D-B4C7-902C1C8BC75C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43E9FE-368A-1BB2-02EF-BC6919405858}"/>
                </a:ext>
              </a:extLst>
            </p:cNvPr>
            <p:cNvSpPr/>
            <p:nvPr/>
          </p:nvSpPr>
          <p:spPr>
            <a:xfrm>
              <a:off x="1967210" y="1255310"/>
              <a:ext cx="4788527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Hyperparameter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D182A8-7B01-5C10-662D-9C255663ACE6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C474D-CBBC-0EBA-8274-90AC407AFD8A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딥러닝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E9E40-B717-6494-F9E6-1F4B4E29F0E4}"/>
              </a:ext>
            </a:extLst>
          </p:cNvPr>
          <p:cNvSpPr txBox="1"/>
          <p:nvPr/>
        </p:nvSpPr>
        <p:spPr>
          <a:xfrm>
            <a:off x="1486498" y="1239443"/>
            <a:ext cx="121705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Augmentation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C34347-B966-E900-88AE-F076258589A2}"/>
              </a:ext>
            </a:extLst>
          </p:cNvPr>
          <p:cNvGrpSpPr/>
          <p:nvPr/>
        </p:nvGrpSpPr>
        <p:grpSpPr>
          <a:xfrm>
            <a:off x="6325879" y="1812155"/>
            <a:ext cx="4805265" cy="3748777"/>
            <a:chOff x="-2297701" y="1259387"/>
            <a:chExt cx="13298493" cy="440497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627D94-8ACB-A32A-4809-0C8181D94C74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50E189-175E-7A15-3753-C53508D05DC6}"/>
                </a:ext>
              </a:extLst>
            </p:cNvPr>
            <p:cNvSpPr/>
            <p:nvPr/>
          </p:nvSpPr>
          <p:spPr>
            <a:xfrm>
              <a:off x="2923453" y="1259387"/>
              <a:ext cx="2856179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Evaluation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BC1B93-1D18-F996-8E4A-9171D5BE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91" y="3162352"/>
            <a:ext cx="4354301" cy="9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F0BB754-6250-DAD7-8AB4-A47CEFA49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 r="19342" b="-1"/>
          <a:stretch/>
        </p:blipFill>
        <p:spPr bwMode="auto">
          <a:xfrm>
            <a:off x="7048018" y="2847777"/>
            <a:ext cx="3150465" cy="16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7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DE9E40-B717-6494-F9E6-1F4B4E29F0E4}"/>
              </a:ext>
            </a:extLst>
          </p:cNvPr>
          <p:cNvSpPr txBox="1"/>
          <p:nvPr/>
        </p:nvSpPr>
        <p:spPr>
          <a:xfrm>
            <a:off x="1486498" y="1239443"/>
            <a:ext cx="1111252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Training Accuracy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627D94-8ACB-A32A-4809-0C8181D94C74}"/>
              </a:ext>
            </a:extLst>
          </p:cNvPr>
          <p:cNvSpPr/>
          <p:nvPr/>
        </p:nvSpPr>
        <p:spPr>
          <a:xfrm>
            <a:off x="3008389" y="1259309"/>
            <a:ext cx="3561460" cy="4626484"/>
          </a:xfrm>
          <a:prstGeom prst="rect">
            <a:avLst/>
          </a:prstGeom>
          <a:noFill/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A6E03-16EE-E7F4-75A0-99918363CD6C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C2B263-092C-E5D9-0B1E-D354B64918C0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결과 분석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539C78-93A5-7C78-16F8-C7B66B980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57"/>
          <a:stretch/>
        </p:blipFill>
        <p:spPr bwMode="auto">
          <a:xfrm>
            <a:off x="3441628" y="2267860"/>
            <a:ext cx="2694980" cy="232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871687-6FBC-2CB1-6F6D-05C6FD037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94" r="35357"/>
          <a:stretch/>
        </p:blipFill>
        <p:spPr>
          <a:xfrm>
            <a:off x="7218954" y="1515367"/>
            <a:ext cx="2891701" cy="42277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3729A8-7558-C122-3682-F6ABB755407B}"/>
              </a:ext>
            </a:extLst>
          </p:cNvPr>
          <p:cNvSpPr/>
          <p:nvPr/>
        </p:nvSpPr>
        <p:spPr>
          <a:xfrm>
            <a:off x="7279422" y="1259309"/>
            <a:ext cx="3561460" cy="4626484"/>
          </a:xfrm>
          <a:prstGeom prst="rect">
            <a:avLst/>
          </a:prstGeom>
          <a:noFill/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36DC9F-EE3F-EC21-DBBC-84C0EC85FAE3}"/>
              </a:ext>
            </a:extLst>
          </p:cNvPr>
          <p:cNvSpPr/>
          <p:nvPr/>
        </p:nvSpPr>
        <p:spPr>
          <a:xfrm>
            <a:off x="4069459" y="997946"/>
            <a:ext cx="1439319" cy="460801"/>
          </a:xfrm>
          <a:prstGeom prst="rect">
            <a:avLst/>
          </a:prstGeom>
          <a:solidFill>
            <a:schemeClr val="bg1"/>
          </a:solidFill>
          <a:ln w="31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Efficientnet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5FD621-0EA8-532F-D57F-0DB6F7CD2A0A}"/>
              </a:ext>
            </a:extLst>
          </p:cNvPr>
          <p:cNvSpPr/>
          <p:nvPr/>
        </p:nvSpPr>
        <p:spPr>
          <a:xfrm>
            <a:off x="8483039" y="997946"/>
            <a:ext cx="1154225" cy="460801"/>
          </a:xfrm>
          <a:prstGeom prst="rect">
            <a:avLst/>
          </a:prstGeom>
          <a:solidFill>
            <a:schemeClr val="bg1"/>
          </a:solidFill>
          <a:ln w="31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Regnet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025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64F5BF-9DEB-E3A0-2F2D-052D74D843A8}"/>
              </a:ext>
            </a:extLst>
          </p:cNvPr>
          <p:cNvGrpSpPr/>
          <p:nvPr/>
        </p:nvGrpSpPr>
        <p:grpSpPr>
          <a:xfrm>
            <a:off x="1320310" y="1606906"/>
            <a:ext cx="4805265" cy="4155929"/>
            <a:chOff x="-2297701" y="1249726"/>
            <a:chExt cx="13298493" cy="44146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F90129-9C58-5E2D-B4C7-902C1C8BC75C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43E9FE-368A-1BB2-02EF-BC6919405858}"/>
                </a:ext>
              </a:extLst>
            </p:cNvPr>
            <p:cNvSpPr/>
            <p:nvPr/>
          </p:nvSpPr>
          <p:spPr>
            <a:xfrm>
              <a:off x="2990144" y="1249726"/>
              <a:ext cx="2722794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Input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C34347-B966-E900-88AE-F076258589A2}"/>
              </a:ext>
            </a:extLst>
          </p:cNvPr>
          <p:cNvGrpSpPr/>
          <p:nvPr/>
        </p:nvGrpSpPr>
        <p:grpSpPr>
          <a:xfrm>
            <a:off x="6401004" y="1606906"/>
            <a:ext cx="4805265" cy="4155930"/>
            <a:chOff x="-2297701" y="1245451"/>
            <a:chExt cx="13298493" cy="44189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627D94-8ACB-A32A-4809-0C8181D94C74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50E189-175E-7A15-3753-C53508D05DC6}"/>
                </a:ext>
              </a:extLst>
            </p:cNvPr>
            <p:cNvSpPr/>
            <p:nvPr/>
          </p:nvSpPr>
          <p:spPr>
            <a:xfrm>
              <a:off x="2810418" y="1245451"/>
              <a:ext cx="3082249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Used Car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Info.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C280ABC-DADB-82ED-BCFC-2751071E9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8168" y="2444614"/>
            <a:ext cx="4529546" cy="25809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A096E5-8A52-5218-7264-DD830DAD5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7577" y="2223483"/>
            <a:ext cx="4712115" cy="2684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462B8B-5DE1-B600-802B-A6CC70C82259}"/>
              </a:ext>
            </a:extLst>
          </p:cNvPr>
          <p:cNvSpPr txBox="1"/>
          <p:nvPr/>
        </p:nvSpPr>
        <p:spPr>
          <a:xfrm>
            <a:off x="1486498" y="1239443"/>
            <a:ext cx="231204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58CE3-9150-D945-FF06-8B1AE19370C0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70F433-C65F-162A-2607-47075DB01F8D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403297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64F5BF-9DEB-E3A0-2F2D-052D74D843A8}"/>
              </a:ext>
            </a:extLst>
          </p:cNvPr>
          <p:cNvGrpSpPr/>
          <p:nvPr/>
        </p:nvGrpSpPr>
        <p:grpSpPr>
          <a:xfrm>
            <a:off x="2624128" y="1239443"/>
            <a:ext cx="7770169" cy="4644019"/>
            <a:chOff x="-2297701" y="1245451"/>
            <a:chExt cx="13298493" cy="44189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F90129-9C58-5E2D-B4C7-902C1C8BC75C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43E9FE-368A-1BB2-02EF-BC6919405858}"/>
                </a:ext>
              </a:extLst>
            </p:cNvPr>
            <p:cNvSpPr/>
            <p:nvPr/>
          </p:nvSpPr>
          <p:spPr>
            <a:xfrm>
              <a:off x="3550357" y="1245451"/>
              <a:ext cx="1602372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05C005-3AE4-E7B4-7BF7-03E048E0605C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5FD46-60CA-2EAC-8ADD-A8FB19B329F3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결과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DD35D-633A-B2CC-3775-77865224FDB4}"/>
              </a:ext>
            </a:extLst>
          </p:cNvPr>
          <p:cNvSpPr txBox="1"/>
          <p:nvPr/>
        </p:nvSpPr>
        <p:spPr>
          <a:xfrm>
            <a:off x="1486498" y="1239443"/>
            <a:ext cx="231204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1B452B-07AA-8F34-6C90-E18DF2CF8CD5}"/>
              </a:ext>
            </a:extLst>
          </p:cNvPr>
          <p:cNvSpPr/>
          <p:nvPr/>
        </p:nvSpPr>
        <p:spPr>
          <a:xfrm>
            <a:off x="6007446" y="1265294"/>
            <a:ext cx="1003527" cy="412508"/>
          </a:xfrm>
          <a:prstGeom prst="rect">
            <a:avLst/>
          </a:prstGeom>
          <a:solidFill>
            <a:schemeClr val="bg1"/>
          </a:solidFill>
          <a:ln w="31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Accuracy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122863B-E761-E2E0-9B31-6C0BB9B1F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173" y="1790115"/>
            <a:ext cx="6517684" cy="371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58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3A7404-B0E3-ABAB-9CBB-683038EA3B44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6A383-09D4-6069-5740-D2E4EA95ECE0}"/>
              </a:ext>
            </a:extLst>
          </p:cNvPr>
          <p:cNvSpPr txBox="1"/>
          <p:nvPr/>
        </p:nvSpPr>
        <p:spPr>
          <a:xfrm>
            <a:off x="1382504" y="803629"/>
            <a:ext cx="137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결과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7E4CA-4F33-E26C-5800-A346738107F9}"/>
              </a:ext>
            </a:extLst>
          </p:cNvPr>
          <p:cNvSpPr txBox="1"/>
          <p:nvPr/>
        </p:nvSpPr>
        <p:spPr>
          <a:xfrm>
            <a:off x="1486498" y="1239443"/>
            <a:ext cx="34822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고찰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AB0877-AF8D-BD91-16CE-19FB000602DE}"/>
              </a:ext>
            </a:extLst>
          </p:cNvPr>
          <p:cNvGrpSpPr/>
          <p:nvPr/>
        </p:nvGrpSpPr>
        <p:grpSpPr>
          <a:xfrm>
            <a:off x="2212232" y="1678375"/>
            <a:ext cx="7767534" cy="4350146"/>
            <a:chOff x="5433927" y="1678375"/>
            <a:chExt cx="5781469" cy="435014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F18CB8-177F-D480-4ECC-473467909B2C}"/>
                </a:ext>
              </a:extLst>
            </p:cNvPr>
            <p:cNvSpPr/>
            <p:nvPr/>
          </p:nvSpPr>
          <p:spPr>
            <a:xfrm>
              <a:off x="5433927" y="1678375"/>
              <a:ext cx="5781469" cy="435014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A6EC92-33E1-08B9-F585-56C620ADDF65}"/>
                </a:ext>
              </a:extLst>
            </p:cNvPr>
            <p:cNvSpPr txBox="1"/>
            <p:nvPr/>
          </p:nvSpPr>
          <p:spPr>
            <a:xfrm>
              <a:off x="5590096" y="2318957"/>
              <a:ext cx="5469131" cy="30689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본 프로젝트는 자동차 모델 사진을 </a:t>
              </a:r>
              <a:r>
                <a:rPr lang="ko-KR" altLang="en-US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입력받아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해당 모델의 중고차 매물을 추천하는 웹 엔진을 개발하는 것을 목표로 한다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이를 위해 딥러닝 모델을 활용하여 이미지 분류 작업을 수행했으며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en-US" altLang="ko-KR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RegNet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과 </a:t>
              </a:r>
              <a:r>
                <a:rPr lang="en-US" altLang="ko-KR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EfficientNet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두 가지 최신 모델을 비교하여 성능을 평가하였다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비교 결과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en-US" altLang="ko-KR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EfficientNet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이 더 우수한 성능을 보여 최종적으로 선택되었다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모델의 성능을 극대화하기 위해 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Data Augmentation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기법을 적용하여 다양한 데이터 변형을 통해 모델의 일반화 능력을 향상시켰고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Hyperparameter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조정을 통해 최적의 매개변수를 찾아냈다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endParaRPr lang="en-US" altLang="ko-KR" sz="12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이 웹 엔진은 </a:t>
              </a:r>
              <a:r>
                <a:rPr lang="ko-KR" altLang="en-US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프론트엔드와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ko-KR" altLang="en-US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백엔드를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효율적으로 통합하였다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프론트엔드는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React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를 사용하여 직관적이고 반응성이 뛰어난 사용자 인터페이스를 구현하였으며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백엔드는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Django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프레임워크를 활용하여 안정적이고 확장 가능한 서버 환경을 구축하였다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사용자가 단일 또는 다수의 자동차 모델 사진을 업로드하면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프론트엔드에서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이 이미지를 </a:t>
              </a:r>
              <a:r>
                <a:rPr lang="ko-KR" altLang="en-US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백엔드로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전송한다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백엔드에서는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학습된 </a:t>
              </a:r>
              <a:r>
                <a:rPr lang="en-US" altLang="ko-KR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EfficientNet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모델을 사용하여 입력된 이미지에서 차량의 모델을 정확하게 예측한 후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해당 결과를 </a:t>
              </a:r>
              <a:r>
                <a:rPr lang="ko-KR" altLang="en-US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프론트엔드로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반환한다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818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3A7404-B0E3-ABAB-9CBB-683038EA3B44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6A383-09D4-6069-5740-D2E4EA95ECE0}"/>
              </a:ext>
            </a:extLst>
          </p:cNvPr>
          <p:cNvSpPr txBox="1"/>
          <p:nvPr/>
        </p:nvSpPr>
        <p:spPr>
          <a:xfrm>
            <a:off x="1382504" y="803629"/>
            <a:ext cx="137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결과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7E4CA-4F33-E26C-5800-A346738107F9}"/>
              </a:ext>
            </a:extLst>
          </p:cNvPr>
          <p:cNvSpPr txBox="1"/>
          <p:nvPr/>
        </p:nvSpPr>
        <p:spPr>
          <a:xfrm>
            <a:off x="1486498" y="1239443"/>
            <a:ext cx="34822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고찰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AB0877-AF8D-BD91-16CE-19FB000602DE}"/>
              </a:ext>
            </a:extLst>
          </p:cNvPr>
          <p:cNvGrpSpPr/>
          <p:nvPr/>
        </p:nvGrpSpPr>
        <p:grpSpPr>
          <a:xfrm>
            <a:off x="2212232" y="1678375"/>
            <a:ext cx="7767534" cy="4350146"/>
            <a:chOff x="5433927" y="1678375"/>
            <a:chExt cx="5781469" cy="435014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F18CB8-177F-D480-4ECC-473467909B2C}"/>
                </a:ext>
              </a:extLst>
            </p:cNvPr>
            <p:cNvSpPr/>
            <p:nvPr/>
          </p:nvSpPr>
          <p:spPr>
            <a:xfrm>
              <a:off x="5433927" y="1678375"/>
              <a:ext cx="5781469" cy="435014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A6EC92-33E1-08B9-F585-56C620ADDF65}"/>
                </a:ext>
              </a:extLst>
            </p:cNvPr>
            <p:cNvSpPr txBox="1"/>
            <p:nvPr/>
          </p:nvSpPr>
          <p:spPr>
            <a:xfrm>
              <a:off x="5590096" y="2444478"/>
              <a:ext cx="5469131" cy="309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향후 개선사항으로는 모델 성능 개선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다양한 이미지 입력 방식 지원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detection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단을 이용한 이미지 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classification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하위 이미지 전달 등을 제시할 수 있다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데이터셋 확장과 정교한 라벨링을 통해 데이터 품질과 양을 개선하고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실시간 예측 성능을 최적화하며 서버 인프라를 확장하여 시스템 성능을 높일 수 있다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이러한 개선사항 및 연구 과제를 통해 본 프로젝트는 지속적으로 발전하며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사용자에게 더욱 정확하고 편리한 중고차 매물 추천 서비스를 제공할 것이다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endParaRPr lang="en-US" altLang="ko-KR" sz="12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결론적으로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본 프로젝트는 최첨단 딥러닝 기술과 현대적인 웹 개발 프레임워크를 결합하여 실용적이고 사용하기 쉬운 중고차 추천 시스템을 구현하였다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이 시스템은 사용자가 단순히 자동차 모델 사진만으로도 중고차 매물을 쉽게 </a:t>
              </a:r>
              <a:r>
                <a:rPr lang="ko-KR" altLang="en-US" sz="12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추천받을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수 있도록 하여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중고차 거래의 효율성과 편의성을 크게 향상시킨다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또한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딥러닝 모델의 정확한 예측과 신속한 처리 속도를 통해 사용자에게 신뢰성 있는 정보를 제공하며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차량 모델의 다양성과 데이터의 복잡성을 고려하여 설계되었다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이를 통해 사용자들은 보다 편리하게 자신이 원하는 중고차를 찾을 수 있고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판매자들은 더 효과적으로 잠재 구매자에게 차량을 노출시킬 수 있다</a:t>
              </a:r>
              <a:r>
                <a:rPr lang="en-US" altLang="ko-KR" sz="12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endParaRPr lang="en-US" altLang="ko-KR" sz="12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14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35414" y="11831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2DA-11C6-42DC-A379-528D285F815F}"/>
              </a:ext>
            </a:extLst>
          </p:cNvPr>
          <p:cNvSpPr txBox="1"/>
          <p:nvPr/>
        </p:nvSpPr>
        <p:spPr>
          <a:xfrm>
            <a:off x="573095" y="1021602"/>
            <a:ext cx="949991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Presentation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67343C-CABB-4C88-B3AD-230763B00240}"/>
              </a:ext>
            </a:extLst>
          </p:cNvPr>
          <p:cNvGrpSpPr/>
          <p:nvPr/>
        </p:nvGrpSpPr>
        <p:grpSpPr>
          <a:xfrm>
            <a:off x="8896199" y="1983315"/>
            <a:ext cx="625475" cy="615553"/>
            <a:chOff x="3927475" y="2766203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F3B06-A413-429C-92BF-83D5EF2233D6}"/>
                </a:ext>
              </a:extLst>
            </p:cNvPr>
            <p:cNvSpPr txBox="1"/>
            <p:nvPr/>
          </p:nvSpPr>
          <p:spPr>
            <a:xfrm>
              <a:off x="3971819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04B781-B81C-4888-B7B7-65D6D1F5DF98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1174D7F-B1F7-4C72-B472-80E693FB1228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05B583-9115-4B3E-8DB0-A74B4C03F0C0}"/>
              </a:ext>
            </a:extLst>
          </p:cNvPr>
          <p:cNvGrpSpPr/>
          <p:nvPr/>
        </p:nvGrpSpPr>
        <p:grpSpPr>
          <a:xfrm>
            <a:off x="5887809" y="4170945"/>
            <a:ext cx="625475" cy="615553"/>
            <a:chOff x="3927475" y="2766203"/>
            <a:chExt cx="625475" cy="615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F1DB5A-E77A-4BE7-8299-4B9CBAF91A96}"/>
                </a:ext>
              </a:extLst>
            </p:cNvPr>
            <p:cNvSpPr txBox="1"/>
            <p:nvPr/>
          </p:nvSpPr>
          <p:spPr>
            <a:xfrm>
              <a:off x="3957530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602241-DAB9-477F-A606-58EDE9391E42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AC92A4-3CD0-41F3-8B0B-9A99694F4381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CEE632-CB9B-4B29-A10C-76F30096E841}"/>
              </a:ext>
            </a:extLst>
          </p:cNvPr>
          <p:cNvGrpSpPr/>
          <p:nvPr/>
        </p:nvGrpSpPr>
        <p:grpSpPr>
          <a:xfrm>
            <a:off x="8903489" y="4170945"/>
            <a:ext cx="646811" cy="615553"/>
            <a:chOff x="3934618" y="2766203"/>
            <a:chExt cx="646811" cy="6155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EE5665-C8DE-4662-B9BF-46E98EB0B88A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E90CFDA-F683-4A99-8399-670C73D532FC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CA34EAD-169A-4511-BA8A-6D1E5EFBCE72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40724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6F53A3-096B-4251-97A6-C6443A0E5D64}"/>
              </a:ext>
            </a:extLst>
          </p:cNvPr>
          <p:cNvGrpSpPr/>
          <p:nvPr/>
        </p:nvGrpSpPr>
        <p:grpSpPr>
          <a:xfrm>
            <a:off x="5894923" y="1983315"/>
            <a:ext cx="625475" cy="615553"/>
            <a:chOff x="1784350" y="2766203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602DBB-6D74-4E33-AABB-5690B4DDC14E}"/>
                </a:ext>
              </a:extLst>
            </p:cNvPr>
            <p:cNvSpPr txBox="1"/>
            <p:nvPr/>
          </p:nvSpPr>
          <p:spPr>
            <a:xfrm>
              <a:off x="1828694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36FCC8D-8231-483F-835B-BF00CD6A2571}"/>
                </a:ext>
              </a:extLst>
            </p:cNvPr>
            <p:cNvSpPr/>
            <p:nvPr/>
          </p:nvSpPr>
          <p:spPr>
            <a:xfrm>
              <a:off x="1805315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A2E2DE4-0000-4BD8-82BF-E236D3BD461E}"/>
                </a:ext>
              </a:extLst>
            </p:cNvPr>
            <p:cNvCxnSpPr/>
            <p:nvPr/>
          </p:nvCxnSpPr>
          <p:spPr>
            <a:xfrm>
              <a:off x="1784350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210F85-5658-4A67-BBB6-55F20FFAAB06}"/>
              </a:ext>
            </a:extLst>
          </p:cNvPr>
          <p:cNvGrpSpPr/>
          <p:nvPr/>
        </p:nvGrpSpPr>
        <p:grpSpPr>
          <a:xfrm>
            <a:off x="5837773" y="2633562"/>
            <a:ext cx="887601" cy="606349"/>
            <a:chOff x="2489993" y="3531200"/>
            <a:chExt cx="887601" cy="3533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2DCE17-9034-4790-9896-6CE83E9485C9}"/>
                </a:ext>
              </a:extLst>
            </p:cNvPr>
            <p:cNvSpPr txBox="1"/>
            <p:nvPr/>
          </p:nvSpPr>
          <p:spPr>
            <a:xfrm>
              <a:off x="2489993" y="3531200"/>
              <a:ext cx="887601" cy="20053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Project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069F4E-696B-4CC9-8942-A6EA68A4A4E3}"/>
                </a:ext>
              </a:extLst>
            </p:cNvPr>
            <p:cNvSpPr txBox="1"/>
            <p:nvPr/>
          </p:nvSpPr>
          <p:spPr>
            <a:xfrm>
              <a:off x="2489993" y="3719875"/>
              <a:ext cx="466845" cy="16466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개요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648428-A9E3-72FA-CBE6-43EEEC38AE1B}"/>
              </a:ext>
            </a:extLst>
          </p:cNvPr>
          <p:cNvSpPr txBox="1"/>
          <p:nvPr/>
        </p:nvSpPr>
        <p:spPr>
          <a:xfrm>
            <a:off x="8894929" y="2638694"/>
            <a:ext cx="348223" cy="34412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UI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9B70092-7000-B889-C882-36B13F13D734}"/>
              </a:ext>
            </a:extLst>
          </p:cNvPr>
          <p:cNvGrpSpPr/>
          <p:nvPr/>
        </p:nvGrpSpPr>
        <p:grpSpPr>
          <a:xfrm>
            <a:off x="5837773" y="4821191"/>
            <a:ext cx="796743" cy="606349"/>
            <a:chOff x="2489993" y="3531200"/>
            <a:chExt cx="796743" cy="35333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D17916-87F6-F94E-F5B7-FB3B85E7CCD6}"/>
                </a:ext>
              </a:extLst>
            </p:cNvPr>
            <p:cNvSpPr txBox="1"/>
            <p:nvPr/>
          </p:nvSpPr>
          <p:spPr>
            <a:xfrm>
              <a:off x="2489993" y="3531200"/>
              <a:ext cx="796743" cy="20053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Model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FC72D06-8E05-817E-C95B-62CF75F21EB2}"/>
                </a:ext>
              </a:extLst>
            </p:cNvPr>
            <p:cNvSpPr txBox="1"/>
            <p:nvPr/>
          </p:nvSpPr>
          <p:spPr>
            <a:xfrm>
              <a:off x="2489993" y="3719875"/>
              <a:ext cx="466845" cy="16466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모델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1FC977D-EB90-0043-F197-588F50B73DED}"/>
              </a:ext>
            </a:extLst>
          </p:cNvPr>
          <p:cNvGrpSpPr/>
          <p:nvPr/>
        </p:nvGrpSpPr>
        <p:grpSpPr>
          <a:xfrm>
            <a:off x="8894929" y="4821193"/>
            <a:ext cx="796487" cy="606349"/>
            <a:chOff x="2489993" y="3531200"/>
            <a:chExt cx="796487" cy="35333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479F02-7E11-5223-7B37-18420CF0CF6A}"/>
                </a:ext>
              </a:extLst>
            </p:cNvPr>
            <p:cNvSpPr txBox="1"/>
            <p:nvPr/>
          </p:nvSpPr>
          <p:spPr>
            <a:xfrm>
              <a:off x="2489993" y="3531200"/>
              <a:ext cx="796487" cy="20053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Result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B27DDC-3799-CBE4-041D-E1EBD80626BF}"/>
                </a:ext>
              </a:extLst>
            </p:cNvPr>
            <p:cNvSpPr txBox="1"/>
            <p:nvPr/>
          </p:nvSpPr>
          <p:spPr>
            <a:xfrm>
              <a:off x="2489993" y="3719875"/>
              <a:ext cx="466845" cy="16466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38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89866B-99B5-7087-35D5-1481F464FB3B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84981-F2B8-F1E2-D169-E6C9E2CB6CD7}"/>
              </a:ext>
            </a:extLst>
          </p:cNvPr>
          <p:cNvSpPr txBox="1"/>
          <p:nvPr/>
        </p:nvSpPr>
        <p:spPr>
          <a:xfrm>
            <a:off x="1382503" y="803629"/>
            <a:ext cx="508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중고차 이미지 검색 엔진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B6310-FBA0-48E5-A9CB-B158936482C5}"/>
              </a:ext>
            </a:extLst>
          </p:cNvPr>
          <p:cNvSpPr txBox="1"/>
          <p:nvPr/>
        </p:nvSpPr>
        <p:spPr>
          <a:xfrm>
            <a:off x="1486498" y="1239443"/>
            <a:ext cx="87016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프로젝트 주제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F095C7-CFC6-6FFA-8EA1-28BDC7B2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724" y="1752003"/>
            <a:ext cx="4240406" cy="4240406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4C581F9-D38D-49A9-4361-D41ABE22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20" y="2160435"/>
            <a:ext cx="3172408" cy="31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ADABE17B-D4C6-47A0-95AA-C4EE1AA23F00}"/>
              </a:ext>
            </a:extLst>
          </p:cNvPr>
          <p:cNvSpPr/>
          <p:nvPr/>
        </p:nvSpPr>
        <p:spPr>
          <a:xfrm>
            <a:off x="6753295" y="1720559"/>
            <a:ext cx="3897998" cy="3897998"/>
          </a:xfrm>
          <a:prstGeom prst="ellipse">
            <a:avLst/>
          </a:prstGeom>
          <a:gradFill flip="none" rotWithShape="1">
            <a:gsLst>
              <a:gs pos="68000">
                <a:srgbClr val="EEEEEE"/>
              </a:gs>
              <a:gs pos="0">
                <a:srgbClr val="2A2A2A">
                  <a:lumMod val="81000"/>
                  <a:lumOff val="1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C425B8-BC69-46B6-85AD-D6449511F102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3036624" y="3669557"/>
            <a:ext cx="3716671" cy="0"/>
          </a:xfrm>
          <a:prstGeom prst="line">
            <a:avLst/>
          </a:prstGeom>
          <a:ln w="9525">
            <a:solidFill>
              <a:srgbClr val="2A2A2A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809630-7FCC-4CC7-A500-A7CE0A83F3CD}"/>
              </a:ext>
            </a:extLst>
          </p:cNvPr>
          <p:cNvGrpSpPr/>
          <p:nvPr/>
        </p:nvGrpSpPr>
        <p:grpSpPr>
          <a:xfrm>
            <a:off x="1391316" y="2846903"/>
            <a:ext cx="1645308" cy="1645308"/>
            <a:chOff x="1498060" y="2649983"/>
            <a:chExt cx="1579123" cy="15791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CCCCB1A-9FEF-4CC1-A47A-288A02857E9B}"/>
                </a:ext>
              </a:extLst>
            </p:cNvPr>
            <p:cNvSpPr/>
            <p:nvPr/>
          </p:nvSpPr>
          <p:spPr>
            <a:xfrm>
              <a:off x="1553183" y="2705106"/>
              <a:ext cx="1468876" cy="14688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Uploading Vehicle</a:t>
              </a:r>
            </a:p>
            <a:p>
              <a:pPr algn="ctr"/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Image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9630FBB-7D3C-42E6-83DE-2CEBA7A9919C}"/>
                </a:ext>
              </a:extLst>
            </p:cNvPr>
            <p:cNvSpPr/>
            <p:nvPr/>
          </p:nvSpPr>
          <p:spPr>
            <a:xfrm>
              <a:off x="1498060" y="2649983"/>
              <a:ext cx="1579123" cy="1579123"/>
            </a:xfrm>
            <a:prstGeom prst="ellipse">
              <a:avLst/>
            </a:prstGeom>
            <a:noFill/>
            <a:ln w="9525">
              <a:solidFill>
                <a:srgbClr val="2A2A2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D5A87B-D643-4128-8135-B30B3EF1E684}"/>
              </a:ext>
            </a:extLst>
          </p:cNvPr>
          <p:cNvGrpSpPr/>
          <p:nvPr/>
        </p:nvGrpSpPr>
        <p:grpSpPr>
          <a:xfrm>
            <a:off x="3213981" y="2904336"/>
            <a:ext cx="3146527" cy="1554642"/>
            <a:chOff x="3185808" y="2649983"/>
            <a:chExt cx="3259577" cy="1579123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66222C9-4475-4792-8F6A-A99F3616F5CC}"/>
                </a:ext>
              </a:extLst>
            </p:cNvPr>
            <p:cNvSpPr/>
            <p:nvPr/>
          </p:nvSpPr>
          <p:spPr>
            <a:xfrm>
              <a:off x="3185808" y="2649983"/>
              <a:ext cx="1579122" cy="1579123"/>
            </a:xfrm>
            <a:prstGeom prst="ellipse">
              <a:avLst/>
            </a:prstGeom>
            <a:solidFill>
              <a:srgbClr val="EEEEEE"/>
            </a:solidFill>
            <a:ln w="9525">
              <a:solidFill>
                <a:srgbClr val="2A2A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FCA7D5A-06A0-4606-B55E-50B4B1366A81}"/>
                </a:ext>
              </a:extLst>
            </p:cNvPr>
            <p:cNvSpPr/>
            <p:nvPr/>
          </p:nvSpPr>
          <p:spPr>
            <a:xfrm>
              <a:off x="3240931" y="2705106"/>
              <a:ext cx="1468876" cy="14688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Vehicle</a:t>
              </a:r>
            </a:p>
            <a:p>
              <a:pPr algn="ctr"/>
              <a:r>
                <a:rPr lang="en-US" altLang="ko-KR" sz="1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Detection</a:t>
              </a:r>
              <a:endParaRPr lang="ko-KR" altLang="en-US" sz="1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61C2A9F-BFB8-4D5D-859D-926E42588230}"/>
                </a:ext>
              </a:extLst>
            </p:cNvPr>
            <p:cNvSpPr/>
            <p:nvPr/>
          </p:nvSpPr>
          <p:spPr>
            <a:xfrm>
              <a:off x="4866262" y="2649983"/>
              <a:ext cx="1579123" cy="1579123"/>
            </a:xfrm>
            <a:prstGeom prst="ellipse">
              <a:avLst/>
            </a:prstGeom>
            <a:solidFill>
              <a:srgbClr val="EEEEEE"/>
            </a:solidFill>
            <a:ln w="9525">
              <a:solidFill>
                <a:srgbClr val="2A2A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74262C-4D88-4015-A9F4-E0354730F74B}"/>
                </a:ext>
              </a:extLst>
            </p:cNvPr>
            <p:cNvSpPr/>
            <p:nvPr/>
          </p:nvSpPr>
          <p:spPr>
            <a:xfrm>
              <a:off x="4921385" y="2705106"/>
              <a:ext cx="1468876" cy="14688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Data</a:t>
              </a:r>
            </a:p>
            <a:p>
              <a:pPr algn="ctr"/>
              <a:r>
                <a:rPr lang="en-US" altLang="ko-KR" sz="1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Augmentation</a:t>
              </a:r>
              <a:endParaRPr lang="ko-KR" altLang="en-US" sz="1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9F52378E-850E-404A-81BF-777C552F3DAF}"/>
              </a:ext>
            </a:extLst>
          </p:cNvPr>
          <p:cNvSpPr/>
          <p:nvPr/>
        </p:nvSpPr>
        <p:spPr>
          <a:xfrm>
            <a:off x="7209351" y="2176615"/>
            <a:ext cx="2985886" cy="2985886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Vehicle</a:t>
            </a:r>
          </a:p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Classification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39BC0C-D3D5-42ED-A6A5-D684B1ABDFB7}"/>
              </a:ext>
            </a:extLst>
          </p:cNvPr>
          <p:cNvSpPr/>
          <p:nvPr/>
        </p:nvSpPr>
        <p:spPr>
          <a:xfrm>
            <a:off x="9538042" y="2853407"/>
            <a:ext cx="1632297" cy="1632297"/>
          </a:xfrm>
          <a:prstGeom prst="ellipse">
            <a:avLst/>
          </a:prstGeom>
          <a:solidFill>
            <a:schemeClr val="bg1"/>
          </a:solidFill>
          <a:ln w="12700"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Vehicle</a:t>
            </a:r>
          </a:p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9866B-99B5-7087-35D5-1481F464FB3B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84981-F2B8-F1E2-D169-E6C9E2CB6CD7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중고차 이미지 검색 엔진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B6310-FBA0-48E5-A9CB-B158936482C5}"/>
              </a:ext>
            </a:extLst>
          </p:cNvPr>
          <p:cNvSpPr txBox="1"/>
          <p:nvPr/>
        </p:nvSpPr>
        <p:spPr>
          <a:xfrm>
            <a:off x="1486498" y="1239443"/>
            <a:ext cx="728776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파이프 라인</a:t>
            </a:r>
          </a:p>
        </p:txBody>
      </p:sp>
    </p:spTree>
    <p:extLst>
      <p:ext uri="{BB962C8B-B14F-4D97-AF65-F5344CB8AC3E}">
        <p14:creationId xmlns:p14="http://schemas.microsoft.com/office/powerpoint/2010/main" val="1562866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64F5BF-9DEB-E3A0-2F2D-052D74D843A8}"/>
              </a:ext>
            </a:extLst>
          </p:cNvPr>
          <p:cNvGrpSpPr/>
          <p:nvPr/>
        </p:nvGrpSpPr>
        <p:grpSpPr>
          <a:xfrm>
            <a:off x="5745721" y="1744839"/>
            <a:ext cx="4805265" cy="3970260"/>
            <a:chOff x="-2297701" y="1245451"/>
            <a:chExt cx="13298493" cy="44189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F90129-9C58-5E2D-B4C7-902C1C8BC75C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43E9FE-368A-1BB2-02EF-BC6919405858}"/>
                </a:ext>
              </a:extLst>
            </p:cNvPr>
            <p:cNvSpPr/>
            <p:nvPr/>
          </p:nvSpPr>
          <p:spPr>
            <a:xfrm>
              <a:off x="3180071" y="1245451"/>
              <a:ext cx="2282289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AI-Hub</a:t>
              </a:r>
            </a:p>
          </p:txBody>
        </p:sp>
      </p:grpSp>
      <p:pic>
        <p:nvPicPr>
          <p:cNvPr id="2050" name="Picture 2" descr="AI-Hub">
            <a:extLst>
              <a:ext uri="{FF2B5EF4-FFF2-40B4-BE49-F238E27FC236}">
                <a16:creationId xmlns:a16="http://schemas.microsoft.com/office/drawing/2014/main" id="{C09ABF5B-59E1-2271-0AE4-8AFA06F25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86"/>
          <a:stretch/>
        </p:blipFill>
        <p:spPr bwMode="auto">
          <a:xfrm>
            <a:off x="5894757" y="2140199"/>
            <a:ext cx="4485273" cy="33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182A8-7B01-5C10-662D-9C255663ACE6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C474D-CBBC-0EBA-8274-90AC407AFD8A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중고차 이미지 검색 엔진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E9E40-B717-6494-F9E6-1F4B4E29F0E4}"/>
              </a:ext>
            </a:extLst>
          </p:cNvPr>
          <p:cNvSpPr txBox="1"/>
          <p:nvPr/>
        </p:nvSpPr>
        <p:spPr>
          <a:xfrm>
            <a:off x="1486498" y="1239443"/>
            <a:ext cx="989745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학습 데이터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2D9732-0E58-25CE-FBEE-110E67E21A05}"/>
              </a:ext>
            </a:extLst>
          </p:cNvPr>
          <p:cNvSpPr txBox="1"/>
          <p:nvPr/>
        </p:nvSpPr>
        <p:spPr>
          <a:xfrm>
            <a:off x="1641014" y="2936896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약 </a:t>
            </a:r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50</a:t>
            </a:r>
            <a:r>
              <a: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 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D413E-F2B9-DFAF-60CC-9C4FD2812239}"/>
              </a:ext>
            </a:extLst>
          </p:cNvPr>
          <p:cNvSpPr txBox="1"/>
          <p:nvPr/>
        </p:nvSpPr>
        <p:spPr>
          <a:xfrm>
            <a:off x="1641014" y="3680078"/>
            <a:ext cx="2227533" cy="7527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브랜드가 존재하지 않는 경우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‘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미분류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’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분류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  <a:spcAft>
                <a:spcPts val="200"/>
              </a:spcAft>
            </a:pP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‘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버스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’ 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안에 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‘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특수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’ 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폴더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‘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버스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’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설정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  <a:spcAft>
                <a:spcPts val="200"/>
              </a:spcAft>
            </a:pP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‘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화물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’ 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안에 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‘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특수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‘ 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폴더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‘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화물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’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설정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89DEBEC-44FE-5E0D-96B4-5C521CE3A968}"/>
              </a:ext>
            </a:extLst>
          </p:cNvPr>
          <p:cNvCxnSpPr>
            <a:cxnSpLocks/>
          </p:cNvCxnSpPr>
          <p:nvPr/>
        </p:nvCxnSpPr>
        <p:spPr>
          <a:xfrm>
            <a:off x="1641014" y="3583227"/>
            <a:ext cx="2646963" cy="7091"/>
          </a:xfrm>
          <a:prstGeom prst="straightConnector1">
            <a:avLst/>
          </a:prstGeom>
          <a:ln w="28575" cap="rnd">
            <a:solidFill>
              <a:srgbClr val="2A2A2A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3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05322A-F067-CFE5-80E7-CF0AA33875FD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5955A-52C7-9249-B3A3-1B31EF7C82B6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역할 분담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C2CDF82-068C-44FB-50FA-F68C0C2A1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01" y="2120057"/>
            <a:ext cx="7896398" cy="26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64F5BF-9DEB-E3A0-2F2D-052D74D843A8}"/>
              </a:ext>
            </a:extLst>
          </p:cNvPr>
          <p:cNvGrpSpPr/>
          <p:nvPr/>
        </p:nvGrpSpPr>
        <p:grpSpPr>
          <a:xfrm>
            <a:off x="1320310" y="1509584"/>
            <a:ext cx="4805265" cy="4642471"/>
            <a:chOff x="-2297701" y="1245451"/>
            <a:chExt cx="13298493" cy="44189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F90129-9C58-5E2D-B4C7-902C1C8BC75C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43E9FE-368A-1BB2-02EF-BC6919405858}"/>
                </a:ext>
              </a:extLst>
            </p:cNvPr>
            <p:cNvSpPr/>
            <p:nvPr/>
          </p:nvSpPr>
          <p:spPr>
            <a:xfrm>
              <a:off x="2810418" y="1245451"/>
              <a:ext cx="3082249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Front-end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React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C34347-B966-E900-88AE-F076258589A2}"/>
              </a:ext>
            </a:extLst>
          </p:cNvPr>
          <p:cNvGrpSpPr/>
          <p:nvPr/>
        </p:nvGrpSpPr>
        <p:grpSpPr>
          <a:xfrm>
            <a:off x="6401004" y="1509584"/>
            <a:ext cx="4805265" cy="4642471"/>
            <a:chOff x="-2297701" y="1245451"/>
            <a:chExt cx="13298493" cy="44189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627D94-8ACB-A32A-4809-0C8181D94C74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50E189-175E-7A15-3753-C53508D05DC6}"/>
                </a:ext>
              </a:extLst>
            </p:cNvPr>
            <p:cNvSpPr/>
            <p:nvPr/>
          </p:nvSpPr>
          <p:spPr>
            <a:xfrm>
              <a:off x="2810418" y="1245451"/>
              <a:ext cx="3082249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Back-end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Django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C280ABC-DADB-82ED-BCFC-2751071E9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8168" y="2198041"/>
            <a:ext cx="4529546" cy="34821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C67BE4-4AFD-555A-4B57-F39256A85FF4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6C3BB6-D4D1-850D-22C8-E268F76DB1AF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UI</a:t>
            </a:r>
            <a:endParaRPr lang="ko-KR" altLang="en-US" sz="24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Noto Sans KR Bold" panose="020B0600000101010101" charset="-127"/>
              <a:ea typeface="Noto Sans KR Bold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A096E5-8A52-5218-7264-DD830DAD5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5672" y="2068644"/>
            <a:ext cx="3340372" cy="38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8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64F5BF-9DEB-E3A0-2F2D-052D74D843A8}"/>
              </a:ext>
            </a:extLst>
          </p:cNvPr>
          <p:cNvGrpSpPr/>
          <p:nvPr/>
        </p:nvGrpSpPr>
        <p:grpSpPr>
          <a:xfrm>
            <a:off x="1320310" y="1509584"/>
            <a:ext cx="4805265" cy="4642471"/>
            <a:chOff x="-2297701" y="1245451"/>
            <a:chExt cx="13298493" cy="44189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F90129-9C58-5E2D-B4C7-902C1C8BC75C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43E9FE-368A-1BB2-02EF-BC6919405858}"/>
                </a:ext>
              </a:extLst>
            </p:cNvPr>
            <p:cNvSpPr/>
            <p:nvPr/>
          </p:nvSpPr>
          <p:spPr>
            <a:xfrm>
              <a:off x="2810418" y="1245451"/>
              <a:ext cx="3082249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Used Car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Info.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C34347-B966-E900-88AE-F076258589A2}"/>
              </a:ext>
            </a:extLst>
          </p:cNvPr>
          <p:cNvGrpSpPr/>
          <p:nvPr/>
        </p:nvGrpSpPr>
        <p:grpSpPr>
          <a:xfrm>
            <a:off x="6401004" y="1509584"/>
            <a:ext cx="4805265" cy="4642471"/>
            <a:chOff x="-2297701" y="1245451"/>
            <a:chExt cx="13298493" cy="44189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627D94-8ACB-A32A-4809-0C8181D94C74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50E189-175E-7A15-3753-C53508D05DC6}"/>
                </a:ext>
              </a:extLst>
            </p:cNvPr>
            <p:cNvSpPr/>
            <p:nvPr/>
          </p:nvSpPr>
          <p:spPr>
            <a:xfrm>
              <a:off x="2810418" y="1245451"/>
              <a:ext cx="3082249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Evaluation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C280ABC-DADB-82ED-BCFC-2751071E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168" y="2169766"/>
            <a:ext cx="4529546" cy="3538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C67BE4-4AFD-555A-4B57-F39256A85FF4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6C3BB6-D4D1-850D-22C8-E268F76DB1AF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UI</a:t>
            </a:r>
            <a:endParaRPr lang="ko-KR" altLang="en-US" sz="24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Noto Sans KR Bold" panose="020B0600000101010101" charset="-127"/>
              <a:ea typeface="Noto Sans KR Bold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A096E5-8A52-5218-7264-DD830DAD5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577" y="2169766"/>
            <a:ext cx="4712115" cy="35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5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64F5BF-9DEB-E3A0-2F2D-052D74D843A8}"/>
              </a:ext>
            </a:extLst>
          </p:cNvPr>
          <p:cNvGrpSpPr/>
          <p:nvPr/>
        </p:nvGrpSpPr>
        <p:grpSpPr>
          <a:xfrm>
            <a:off x="1320310" y="1509584"/>
            <a:ext cx="4805265" cy="4642471"/>
            <a:chOff x="-2297701" y="1245451"/>
            <a:chExt cx="13298493" cy="44189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F90129-9C58-5E2D-B4C7-902C1C8BC75C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43E9FE-368A-1BB2-02EF-BC6919405858}"/>
                </a:ext>
              </a:extLst>
            </p:cNvPr>
            <p:cNvSpPr/>
            <p:nvPr/>
          </p:nvSpPr>
          <p:spPr>
            <a:xfrm>
              <a:off x="3273388" y="1245451"/>
              <a:ext cx="2156313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Regnet</a:t>
              </a:r>
              <a:endPara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D182A8-7B01-5C10-662D-9C255663ACE6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C474D-CBBC-0EBA-8274-90AC407AFD8A}"/>
              </a:ext>
            </a:extLst>
          </p:cNvPr>
          <p:cNvSpPr txBox="1"/>
          <p:nvPr/>
        </p:nvSpPr>
        <p:spPr>
          <a:xfrm>
            <a:off x="1382503" y="803629"/>
            <a:ext cx="330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old" panose="020B0600000101010101" charset="-127"/>
                <a:ea typeface="Noto Sans KR Bold" panose="020B0600000101010101" charset="-127"/>
              </a:rPr>
              <a:t>딥러닝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E9E40-B717-6494-F9E6-1F4B4E29F0E4}"/>
              </a:ext>
            </a:extLst>
          </p:cNvPr>
          <p:cNvSpPr txBox="1"/>
          <p:nvPr/>
        </p:nvSpPr>
        <p:spPr>
          <a:xfrm>
            <a:off x="1486498" y="1239443"/>
            <a:ext cx="609192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dirty="0"/>
              <a:t>사용 모델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C34347-B966-E900-88AE-F076258589A2}"/>
              </a:ext>
            </a:extLst>
          </p:cNvPr>
          <p:cNvGrpSpPr/>
          <p:nvPr/>
        </p:nvGrpSpPr>
        <p:grpSpPr>
          <a:xfrm>
            <a:off x="6401004" y="1509584"/>
            <a:ext cx="4805265" cy="4642471"/>
            <a:chOff x="-2297701" y="1245451"/>
            <a:chExt cx="13298493" cy="44189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627D94-8ACB-A32A-4809-0C8181D94C74}"/>
                </a:ext>
              </a:extLst>
            </p:cNvPr>
            <p:cNvSpPr/>
            <p:nvPr/>
          </p:nvSpPr>
          <p:spPr>
            <a:xfrm>
              <a:off x="-2297701" y="1464757"/>
              <a:ext cx="13298493" cy="4199606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50E189-175E-7A15-3753-C53508D05DC6}"/>
                </a:ext>
              </a:extLst>
            </p:cNvPr>
            <p:cNvSpPr/>
            <p:nvPr/>
          </p:nvSpPr>
          <p:spPr>
            <a:xfrm>
              <a:off x="2810418" y="1245451"/>
              <a:ext cx="3082249" cy="438611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EfficientNet</a:t>
              </a:r>
              <a:endPara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" name="Picture 2" descr="Architecture of EfficientNet B0 with MBConv as Basic building blocks">
            <a:extLst>
              <a:ext uri="{FF2B5EF4-FFF2-40B4-BE49-F238E27FC236}">
                <a16:creationId xmlns:a16="http://schemas.microsoft.com/office/drawing/2014/main" id="{ACFA806A-F84F-17EA-26D3-CBEDB7DD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97287" y="3060609"/>
            <a:ext cx="3773219" cy="176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gNet or How to methodologically design effective networks. | by Chris Ha  | Analytics Vidhya | Medium">
            <a:extLst>
              <a:ext uri="{FF2B5EF4-FFF2-40B4-BE49-F238E27FC236}">
                <a16:creationId xmlns:a16="http://schemas.microsoft.com/office/drawing/2014/main" id="{4D46B274-871B-A761-7678-3F0ACA8D9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947" y="2113113"/>
            <a:ext cx="3997990" cy="361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0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491</Words>
  <Application>Microsoft Office PowerPoint</Application>
  <PresentationFormat>와이드스크린</PresentationFormat>
  <Paragraphs>106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Noto Sans KR Regular</vt:lpstr>
      <vt:lpstr>Noto Sans KR Medium</vt:lpstr>
      <vt:lpstr>Noto Sans KR Bold</vt:lpstr>
      <vt:lpstr>Arial</vt:lpstr>
      <vt:lpstr>Noto Sans KR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김재성</cp:lastModifiedBy>
  <cp:revision>128</cp:revision>
  <dcterms:created xsi:type="dcterms:W3CDTF">2021-02-04T01:39:12Z</dcterms:created>
  <dcterms:modified xsi:type="dcterms:W3CDTF">2024-06-12T23:47:30Z</dcterms:modified>
</cp:coreProperties>
</file>